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6" r:id="rId3"/>
    <p:sldId id="287" r:id="rId4"/>
    <p:sldId id="288" r:id="rId5"/>
    <p:sldId id="289" r:id="rId6"/>
    <p:sldId id="290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2" r:id="rId18"/>
    <p:sldId id="303" r:id="rId19"/>
    <p:sldId id="304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6" r:id="rId29"/>
    <p:sldId id="317" r:id="rId30"/>
    <p:sldId id="318" r:id="rId31"/>
    <p:sldId id="320" r:id="rId32"/>
    <p:sldId id="321" r:id="rId33"/>
    <p:sldId id="322" r:id="rId34"/>
    <p:sldId id="324" r:id="rId35"/>
    <p:sldId id="325" r:id="rId36"/>
    <p:sldId id="326" r:id="rId37"/>
    <p:sldId id="327" r:id="rId38"/>
    <p:sldId id="328" r:id="rId39"/>
    <p:sldId id="329" r:id="rId40"/>
    <p:sldId id="31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1" autoAdjust="0"/>
    <p:restoredTop sz="94660"/>
  </p:normalViewPr>
  <p:slideViewPr>
    <p:cSldViewPr snapToGrid="0">
      <p:cViewPr varScale="1">
        <p:scale>
          <a:sx n="88" d="100"/>
          <a:sy n="88" d="100"/>
        </p:scale>
        <p:origin x="50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0B436-E421-46BE-AB29-DEDC52E20A9C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BE42F-F133-418D-8E89-1022D311777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94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0B436-E421-46BE-AB29-DEDC52E20A9C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BE42F-F133-418D-8E89-1022D3117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759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0B436-E421-46BE-AB29-DEDC52E20A9C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BE42F-F133-418D-8E89-1022D3117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428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940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0B436-E421-46BE-AB29-DEDC52E20A9C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BE42F-F133-418D-8E89-1022D3117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205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0B436-E421-46BE-AB29-DEDC52E20A9C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BE42F-F133-418D-8E89-1022D3117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923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0B436-E421-46BE-AB29-DEDC52E20A9C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BE42F-F133-418D-8E89-1022D3117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621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0B436-E421-46BE-AB29-DEDC52E20A9C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BE42F-F133-418D-8E89-1022D3117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981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0B436-E421-46BE-AB29-DEDC52E20A9C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BE42F-F133-418D-8E89-1022D3117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400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0B436-E421-46BE-AB29-DEDC52E20A9C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BE42F-F133-418D-8E89-1022D3117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42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0B436-E421-46BE-AB29-DEDC52E20A9C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BE42F-F133-418D-8E89-1022D3117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40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0B436-E421-46BE-AB29-DEDC52E20A9C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6BE42F-F133-418D-8E89-1022D3117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731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20536" y="1421945"/>
            <a:ext cx="8342812" cy="670969"/>
          </a:xfrm>
        </p:spPr>
        <p:txBody>
          <a:bodyPr>
            <a:normAutofit/>
          </a:bodyPr>
          <a:lstStyle/>
          <a:p>
            <a:r>
              <a:rPr lang="en-US" sz="3000" b="1" dirty="0"/>
              <a:t>Introduction to Protein </a:t>
            </a:r>
            <a:r>
              <a:rPr lang="en-US" sz="3000" b="1" dirty="0" smtClean="0"/>
              <a:t>Databases: Part1</a:t>
            </a:r>
            <a:endParaRPr lang="en-US" sz="3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0834" y="2092914"/>
            <a:ext cx="8142514" cy="459363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Fereshteh </a:t>
            </a:r>
            <a:r>
              <a:rPr lang="en-US" dirty="0" err="1" smtClean="0">
                <a:solidFill>
                  <a:schemeClr val="bg1"/>
                </a:solidFill>
              </a:rPr>
              <a:t>Noroozi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/>
              <a:t>Fall 2023</a:t>
            </a:r>
          </a:p>
          <a:p>
            <a:endParaRPr lang="en-US" dirty="0" smtClean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355" y="3211830"/>
            <a:ext cx="3465472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7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0685" y="1463039"/>
            <a:ext cx="8342812" cy="626187"/>
          </a:xfrm>
        </p:spPr>
        <p:txBody>
          <a:bodyPr>
            <a:normAutofit/>
          </a:bodyPr>
          <a:lstStyle/>
          <a:p>
            <a:r>
              <a:rPr lang="en-US" sz="3200" b="1" dirty="0" err="1"/>
              <a:t>TmAlphaFold</a:t>
            </a:r>
            <a:r>
              <a:rPr lang="en-US" sz="3200" b="1" dirty="0"/>
              <a:t> </a:t>
            </a:r>
            <a:endParaRPr lang="en-US" sz="3000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0834" y="2325188"/>
            <a:ext cx="8142514" cy="425849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800" dirty="0" smtClean="0">
                <a:solidFill>
                  <a:schemeClr val="bg1"/>
                </a:solidFill>
              </a:rPr>
              <a:t>Method</a:t>
            </a:r>
          </a:p>
          <a:p>
            <a:pPr>
              <a:lnSpc>
                <a:spcPct val="150000"/>
              </a:lnSpc>
            </a:pPr>
            <a:endParaRPr lang="en-US" sz="1400" b="1" dirty="0" smtClean="0"/>
          </a:p>
          <a:p>
            <a:pPr algn="l">
              <a:lnSpc>
                <a:spcPct val="150000"/>
              </a:lnSpc>
            </a:pPr>
            <a:endParaRPr lang="en-US" sz="1400" b="1" dirty="0" smtClean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b="1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10097516" y="6362442"/>
            <a:ext cx="487419" cy="459105"/>
            <a:chOff x="10097516" y="6362442"/>
            <a:chExt cx="487419" cy="45910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516" y="6362442"/>
              <a:ext cx="462963" cy="4572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294287" y="6452215"/>
              <a:ext cx="2906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9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836" y="2926080"/>
            <a:ext cx="657378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88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0685" y="1463039"/>
            <a:ext cx="8342812" cy="626187"/>
          </a:xfrm>
        </p:spPr>
        <p:txBody>
          <a:bodyPr>
            <a:normAutofit/>
          </a:bodyPr>
          <a:lstStyle/>
          <a:p>
            <a:r>
              <a:rPr lang="en-US" sz="3200" b="1" dirty="0" err="1">
                <a:latin typeface="+mn-lt"/>
              </a:rPr>
              <a:t>BioGRID</a:t>
            </a:r>
            <a:endParaRPr lang="en-US" sz="3000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0834" y="2325188"/>
            <a:ext cx="8142514" cy="425849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endParaRPr lang="en-US" sz="18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sz="1400" b="1" dirty="0" smtClean="0"/>
          </a:p>
          <a:p>
            <a:pPr algn="l">
              <a:lnSpc>
                <a:spcPct val="150000"/>
              </a:lnSpc>
            </a:pPr>
            <a:endParaRPr lang="en-US" sz="1400" b="1" dirty="0" smtClean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b="1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10097516" y="6362442"/>
            <a:ext cx="579104" cy="459145"/>
            <a:chOff x="10097516" y="6362442"/>
            <a:chExt cx="579104" cy="4591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516" y="6362442"/>
              <a:ext cx="462963" cy="4572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262222" y="6513810"/>
              <a:ext cx="4143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10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959" y="2325188"/>
            <a:ext cx="7864038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79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0685" y="1463039"/>
            <a:ext cx="8342812" cy="626187"/>
          </a:xfrm>
        </p:spPr>
        <p:txBody>
          <a:bodyPr>
            <a:normAutofit/>
          </a:bodyPr>
          <a:lstStyle/>
          <a:p>
            <a:r>
              <a:rPr lang="en-US" sz="3200" b="1" dirty="0" err="1">
                <a:latin typeface="+mn-lt"/>
              </a:rPr>
              <a:t>BioGRID</a:t>
            </a:r>
            <a:endParaRPr lang="en-US" sz="3000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0834" y="2028266"/>
            <a:ext cx="8142514" cy="425849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chemeClr val="bg1"/>
                </a:solidFill>
              </a:rPr>
              <a:t>The Biological General Repository for Interaction Datasets (</a:t>
            </a:r>
            <a:r>
              <a:rPr lang="en-US" sz="1400" b="1" dirty="0" err="1">
                <a:solidFill>
                  <a:schemeClr val="bg1"/>
                </a:solidFill>
              </a:rPr>
              <a:t>BioGRID</a:t>
            </a:r>
            <a:r>
              <a:rPr lang="en-US" sz="1400" b="1" dirty="0" smtClean="0">
                <a:solidFill>
                  <a:schemeClr val="bg1"/>
                </a:solidFill>
              </a:rPr>
              <a:t>):</a:t>
            </a:r>
          </a:p>
          <a:p>
            <a:pPr algn="l">
              <a:lnSpc>
                <a:spcPct val="100000"/>
              </a:lnSpc>
            </a:pPr>
            <a:r>
              <a:rPr lang="en-US" sz="1000" b="1" dirty="0" smtClean="0">
                <a:solidFill>
                  <a:schemeClr val="bg1"/>
                </a:solidFill>
              </a:rPr>
              <a:t>Overview: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00" b="1" dirty="0" smtClean="0"/>
              <a:t>An </a:t>
            </a:r>
            <a:r>
              <a:rPr lang="en-US" sz="1000" b="1" dirty="0"/>
              <a:t>open-access database.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Houses genetic and protein interactions.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Curated from primary biomedical literature.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Encompasses major model organism species and humans.</a:t>
            </a:r>
          </a:p>
          <a:p>
            <a:pPr algn="l">
              <a:lnSpc>
                <a:spcPct val="100000"/>
              </a:lnSpc>
            </a:pPr>
            <a:r>
              <a:rPr lang="en-US" sz="1000" b="1" dirty="0">
                <a:solidFill>
                  <a:schemeClr val="bg1"/>
                </a:solidFill>
              </a:rPr>
              <a:t>Statistics as of October 18, 2020: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00" b="1" dirty="0" smtClean="0"/>
              <a:t>Interactions</a:t>
            </a:r>
            <a:r>
              <a:rPr lang="en-US" sz="1000" b="1" dirty="0"/>
              <a:t>: 1,928 million.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Publications: 63,083.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Model Organisms: 71.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Growth by January 2021: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00" b="1" dirty="0" smtClean="0"/>
              <a:t>Biological </a:t>
            </a:r>
            <a:r>
              <a:rPr lang="en-US" sz="1000" b="1" dirty="0"/>
              <a:t>Interactions: &gt;2,0 million.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Chemical-Protein Interactions: 29,023.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Post-Translational Modifications: 506,485.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Publications: 75,988.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Species: &gt;80.</a:t>
            </a:r>
            <a:endParaRPr lang="en-US" sz="1000" b="1" dirty="0" smtClean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000" b="1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10097516" y="6362442"/>
            <a:ext cx="579104" cy="459145"/>
            <a:chOff x="10097516" y="6362442"/>
            <a:chExt cx="579104" cy="4591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516" y="6362442"/>
              <a:ext cx="462963" cy="4572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262222" y="6513810"/>
              <a:ext cx="4143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11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325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0685" y="1463039"/>
            <a:ext cx="8342812" cy="626187"/>
          </a:xfrm>
        </p:spPr>
        <p:txBody>
          <a:bodyPr>
            <a:normAutofit/>
          </a:bodyPr>
          <a:lstStyle/>
          <a:p>
            <a:r>
              <a:rPr lang="en-US" sz="3200" b="1" dirty="0" err="1">
                <a:latin typeface="+mn-lt"/>
              </a:rPr>
              <a:t>BioGRID</a:t>
            </a:r>
            <a:endParaRPr lang="en-US" sz="3000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0834" y="2028266"/>
            <a:ext cx="8142514" cy="4258492"/>
          </a:xfrm>
        </p:spPr>
        <p:txBody>
          <a:bodyPr>
            <a:no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000" b="1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10097516" y="6362442"/>
            <a:ext cx="579104" cy="459145"/>
            <a:chOff x="10097516" y="6362442"/>
            <a:chExt cx="579104" cy="4591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516" y="6362442"/>
              <a:ext cx="462963" cy="4572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262222" y="6513810"/>
              <a:ext cx="4143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12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570" y="2654453"/>
            <a:ext cx="7171041" cy="279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94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0685" y="1463039"/>
            <a:ext cx="8342812" cy="626187"/>
          </a:xfrm>
        </p:spPr>
        <p:txBody>
          <a:bodyPr>
            <a:normAutofit/>
          </a:bodyPr>
          <a:lstStyle/>
          <a:p>
            <a:r>
              <a:rPr lang="en-US" sz="3200" b="1" dirty="0" err="1">
                <a:latin typeface="+mn-lt"/>
              </a:rPr>
              <a:t>BioGRID</a:t>
            </a:r>
            <a:endParaRPr lang="en-US" sz="3000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0834" y="2028266"/>
            <a:ext cx="8142514" cy="4258492"/>
          </a:xfrm>
        </p:spPr>
        <p:txBody>
          <a:bodyPr>
            <a:no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000" b="1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10097516" y="6362442"/>
            <a:ext cx="579104" cy="459145"/>
            <a:chOff x="10097516" y="6362442"/>
            <a:chExt cx="579104" cy="4591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516" y="6362442"/>
              <a:ext cx="462963" cy="4572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262222" y="6513810"/>
              <a:ext cx="4143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13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559" y="2089226"/>
            <a:ext cx="6059063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0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0685" y="1463039"/>
            <a:ext cx="8342812" cy="626187"/>
          </a:xfrm>
        </p:spPr>
        <p:txBody>
          <a:bodyPr>
            <a:normAutofit/>
          </a:bodyPr>
          <a:lstStyle/>
          <a:p>
            <a:r>
              <a:rPr lang="en-US" sz="3200" b="1" dirty="0" err="1">
                <a:latin typeface="+mn-lt"/>
              </a:rPr>
              <a:t>BioGRID</a:t>
            </a:r>
            <a:endParaRPr lang="en-US" sz="3000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0834" y="2028266"/>
            <a:ext cx="8142514" cy="4258492"/>
          </a:xfrm>
        </p:spPr>
        <p:txBody>
          <a:bodyPr>
            <a:no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000" b="1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10097516" y="6362442"/>
            <a:ext cx="579104" cy="459145"/>
            <a:chOff x="10097516" y="6362442"/>
            <a:chExt cx="579104" cy="4591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516" y="6362442"/>
              <a:ext cx="462963" cy="4572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262222" y="6513810"/>
              <a:ext cx="4143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14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641" y="2106958"/>
            <a:ext cx="594420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8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0685" y="1463039"/>
            <a:ext cx="8342812" cy="626187"/>
          </a:xfrm>
        </p:spPr>
        <p:txBody>
          <a:bodyPr>
            <a:normAutofit/>
          </a:bodyPr>
          <a:lstStyle/>
          <a:p>
            <a:r>
              <a:rPr lang="en-US" sz="3200" b="1" dirty="0" err="1">
                <a:latin typeface="+mn-lt"/>
              </a:rPr>
              <a:t>BioGRID</a:t>
            </a:r>
            <a:endParaRPr lang="en-US" sz="3000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0834" y="2028266"/>
            <a:ext cx="8142514" cy="4258492"/>
          </a:xfrm>
        </p:spPr>
        <p:txBody>
          <a:bodyPr>
            <a:no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000" b="1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10097516" y="6362442"/>
            <a:ext cx="579104" cy="459145"/>
            <a:chOff x="10097516" y="6362442"/>
            <a:chExt cx="579104" cy="4591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516" y="6362442"/>
              <a:ext cx="462963" cy="4572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262222" y="6513810"/>
              <a:ext cx="4143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15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041" y="2028266"/>
            <a:ext cx="6010149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5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0685" y="1463039"/>
            <a:ext cx="8342812" cy="626187"/>
          </a:xfrm>
        </p:spPr>
        <p:txBody>
          <a:bodyPr>
            <a:normAutofit/>
          </a:bodyPr>
          <a:lstStyle/>
          <a:p>
            <a:r>
              <a:rPr lang="en-US" sz="3200" b="1" dirty="0" err="1">
                <a:latin typeface="+mn-lt"/>
              </a:rPr>
              <a:t>BioGRID</a:t>
            </a:r>
            <a:endParaRPr lang="en-US" sz="3000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0834" y="2028266"/>
            <a:ext cx="8142514" cy="425849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chemeClr val="bg1"/>
                </a:solidFill>
              </a:rPr>
              <a:t>Download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0097516" y="6362442"/>
            <a:ext cx="579104" cy="459145"/>
            <a:chOff x="10097516" y="6362442"/>
            <a:chExt cx="579104" cy="4591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516" y="6362442"/>
              <a:ext cx="462963" cy="4572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262222" y="6513810"/>
              <a:ext cx="4143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16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815" y="2907832"/>
            <a:ext cx="7186551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6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0685" y="1463039"/>
            <a:ext cx="8342812" cy="626187"/>
          </a:xfrm>
        </p:spPr>
        <p:txBody>
          <a:bodyPr>
            <a:normAutofit/>
          </a:bodyPr>
          <a:lstStyle/>
          <a:p>
            <a:r>
              <a:rPr lang="en-US" sz="3200" b="1" dirty="0" err="1">
                <a:latin typeface="+mn-lt"/>
              </a:rPr>
              <a:t>BioGRID</a:t>
            </a:r>
            <a:endParaRPr lang="en-US" sz="3000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0834" y="2028266"/>
            <a:ext cx="8142514" cy="4258492"/>
          </a:xfrm>
        </p:spPr>
        <p:txBody>
          <a:bodyPr>
            <a:noAutofit/>
          </a:bodyPr>
          <a:lstStyle/>
          <a:p>
            <a:r>
              <a:rPr lang="en-US" sz="1000" b="1" dirty="0"/>
              <a:t>Online Tools and </a:t>
            </a:r>
            <a:r>
              <a:rPr lang="en-US" sz="1000" b="1" dirty="0" smtClean="0"/>
              <a:t>Resources</a:t>
            </a:r>
            <a:endParaRPr lang="en-US" sz="1000" b="1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b="1" dirty="0" err="1" smtClean="0"/>
              <a:t>BioGRID</a:t>
            </a:r>
            <a:r>
              <a:rPr lang="en-US" sz="1000" b="1" dirty="0" smtClean="0"/>
              <a:t> </a:t>
            </a:r>
            <a:r>
              <a:rPr lang="en-US" sz="1000" b="1" dirty="0"/>
              <a:t>ORCS - The </a:t>
            </a:r>
            <a:r>
              <a:rPr lang="en-US" sz="1000" b="1" dirty="0" err="1"/>
              <a:t>BioGRID</a:t>
            </a:r>
            <a:r>
              <a:rPr lang="en-US" sz="1000" b="1" dirty="0"/>
              <a:t> Open Repository of CRISPR Screens (ORCS</a:t>
            </a:r>
            <a:r>
              <a:rPr lang="en-US" sz="1000" b="1" dirty="0" smtClean="0"/>
              <a:t>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b="1" dirty="0"/>
              <a:t> </a:t>
            </a:r>
            <a:r>
              <a:rPr lang="en-US" sz="1000" b="1" dirty="0" err="1" smtClean="0"/>
              <a:t>PhosphoGRID</a:t>
            </a:r>
            <a:endParaRPr lang="en-US" sz="1000" b="1" dirty="0" smtClean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b="1" dirty="0" smtClean="0"/>
              <a:t>Yeast </a:t>
            </a:r>
            <a:r>
              <a:rPr lang="en-US" sz="1000" b="1" dirty="0" err="1"/>
              <a:t>Kinome</a:t>
            </a:r>
            <a:r>
              <a:rPr lang="en-US" sz="1000" b="1" dirty="0"/>
              <a:t> - Saccharomyces </a:t>
            </a:r>
            <a:r>
              <a:rPr lang="en-US" sz="1000" b="1" dirty="0" err="1"/>
              <a:t>cerevisiae</a:t>
            </a:r>
            <a:r>
              <a:rPr lang="en-US" sz="1000" b="1" dirty="0"/>
              <a:t> Kinase and Phosphatase </a:t>
            </a:r>
            <a:r>
              <a:rPr lang="en-US" sz="1000" b="1" dirty="0" err="1"/>
              <a:t>Interactome</a:t>
            </a:r>
            <a:r>
              <a:rPr lang="en-US" sz="1000" b="1" dirty="0"/>
              <a:t> (KPI) </a:t>
            </a:r>
            <a:r>
              <a:rPr lang="en-US" sz="1000" b="1" dirty="0" smtClean="0"/>
              <a:t>Resource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b="1" dirty="0" smtClean="0"/>
              <a:t> </a:t>
            </a:r>
            <a:r>
              <a:rPr lang="en-US" sz="1000" b="1" dirty="0"/>
              <a:t>Pathway </a:t>
            </a:r>
            <a:r>
              <a:rPr lang="en-US" sz="1000" b="1" dirty="0" smtClean="0"/>
              <a:t>Commons</a:t>
            </a:r>
            <a:endParaRPr lang="en-US" sz="1000" b="1" dirty="0"/>
          </a:p>
          <a:p>
            <a:pPr algn="l"/>
            <a:endParaRPr lang="en-US" sz="1000" b="1" dirty="0"/>
          </a:p>
          <a:p>
            <a:pPr algn="l"/>
            <a:endParaRPr lang="en-US" sz="1000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10097516" y="6388567"/>
            <a:ext cx="579104" cy="459145"/>
            <a:chOff x="10097516" y="6362442"/>
            <a:chExt cx="579104" cy="4591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516" y="6362442"/>
              <a:ext cx="462963" cy="4572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262222" y="6513810"/>
              <a:ext cx="4143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17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834" y="3813978"/>
            <a:ext cx="2679233" cy="8229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371" y="3771176"/>
            <a:ext cx="2377440" cy="86576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148" y="3828811"/>
            <a:ext cx="2743200" cy="7940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150" y="4915158"/>
            <a:ext cx="183988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74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0685" y="1463039"/>
            <a:ext cx="8342812" cy="626187"/>
          </a:xfrm>
        </p:spPr>
        <p:txBody>
          <a:bodyPr>
            <a:normAutofit/>
          </a:bodyPr>
          <a:lstStyle/>
          <a:p>
            <a:r>
              <a:rPr lang="en-US" sz="3200" b="1" dirty="0" err="1">
                <a:latin typeface="+mn-lt"/>
              </a:rPr>
              <a:t>BioGRID</a:t>
            </a:r>
            <a:endParaRPr lang="en-US" sz="3000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0834" y="2028266"/>
            <a:ext cx="8142514" cy="4258492"/>
          </a:xfrm>
        </p:spPr>
        <p:txBody>
          <a:bodyPr>
            <a:no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Example</a:t>
            </a:r>
            <a:endParaRPr lang="en-US" sz="1600" b="1" dirty="0">
              <a:solidFill>
                <a:schemeClr val="bg1"/>
              </a:solidFill>
            </a:endParaRPr>
          </a:p>
          <a:p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0097516" y="6362442"/>
            <a:ext cx="579104" cy="459145"/>
            <a:chOff x="10097516" y="6362442"/>
            <a:chExt cx="579104" cy="4591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516" y="6362442"/>
              <a:ext cx="462963" cy="4572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262222" y="6513810"/>
              <a:ext cx="4143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18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166" y="2490450"/>
            <a:ext cx="6493850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1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0685" y="1463039"/>
            <a:ext cx="8342812" cy="626187"/>
          </a:xfrm>
        </p:spPr>
        <p:txBody>
          <a:bodyPr>
            <a:normAutofit/>
          </a:bodyPr>
          <a:lstStyle/>
          <a:p>
            <a:r>
              <a:rPr lang="en-US" sz="3200" b="1" dirty="0"/>
              <a:t>Importance of protein databases in research</a:t>
            </a:r>
            <a:endParaRPr lang="en-US" sz="3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0834" y="2325188"/>
            <a:ext cx="8142514" cy="4258492"/>
          </a:xfrm>
        </p:spPr>
        <p:txBody>
          <a:bodyPr>
            <a:no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Large-scale protein </a:t>
            </a:r>
            <a:r>
              <a:rPr lang="en-US" sz="1400" b="1" dirty="0" smtClean="0"/>
              <a:t>information</a:t>
            </a:r>
            <a:endParaRPr lang="en-US" sz="1400" b="1" dirty="0"/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Accelerating </a:t>
            </a:r>
            <a:r>
              <a:rPr lang="en-US" sz="1400" b="1" dirty="0" smtClean="0"/>
              <a:t>research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Functional </a:t>
            </a:r>
            <a:r>
              <a:rPr lang="en-US" sz="1400" b="1" dirty="0" smtClean="0"/>
              <a:t>annotation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Structure prediction and </a:t>
            </a:r>
            <a:r>
              <a:rPr lang="en-US" sz="1400" b="1" dirty="0" smtClean="0"/>
              <a:t>modeling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Comparative </a:t>
            </a:r>
            <a:r>
              <a:rPr lang="en-US" sz="1400" b="1" dirty="0" smtClean="0"/>
              <a:t>analysis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Data-driven </a:t>
            </a:r>
            <a:r>
              <a:rPr lang="en-US" sz="1400" b="1" dirty="0" smtClean="0"/>
              <a:t>discoveries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Bioinformatics tools and resources</a:t>
            </a:r>
            <a:endParaRPr lang="en-US" sz="14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626" y="2325188"/>
            <a:ext cx="4278497" cy="420624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0097516" y="6362442"/>
            <a:ext cx="487419" cy="459105"/>
            <a:chOff x="10097516" y="6362442"/>
            <a:chExt cx="487419" cy="45910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516" y="6362442"/>
              <a:ext cx="462963" cy="4572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294287" y="6452215"/>
              <a:ext cx="2906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630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0685" y="1463039"/>
            <a:ext cx="8342812" cy="626187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HIPPIE</a:t>
            </a:r>
            <a:endParaRPr lang="en-US" sz="3000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0834" y="2028266"/>
            <a:ext cx="8142514" cy="4258492"/>
          </a:xfrm>
        </p:spPr>
        <p:txBody>
          <a:bodyPr>
            <a:noAutofit/>
          </a:bodyPr>
          <a:lstStyle/>
          <a:p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0097516" y="6362442"/>
            <a:ext cx="579104" cy="459145"/>
            <a:chOff x="10097516" y="6362442"/>
            <a:chExt cx="579104" cy="4591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516" y="6362442"/>
              <a:ext cx="462963" cy="4572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262222" y="6513810"/>
              <a:ext cx="4143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19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328" y="2089226"/>
            <a:ext cx="7821669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15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0685" y="1463039"/>
            <a:ext cx="8342812" cy="626187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HIPPIE</a:t>
            </a:r>
            <a:endParaRPr lang="en-US" sz="3000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0834" y="2028266"/>
            <a:ext cx="8142514" cy="4258492"/>
          </a:xfrm>
        </p:spPr>
        <p:txBody>
          <a:bodyPr>
            <a:noAutofit/>
          </a:bodyPr>
          <a:lstStyle/>
          <a:p>
            <a:pPr algn="l"/>
            <a:r>
              <a:rPr lang="en-US" sz="1600" b="1" dirty="0"/>
              <a:t>BRAF, MEK1 (MAP2K1) and ERK1 (MAPK3), which are members of the Mitogen-activated protein kinase (MAPK) signaling cascade and activate each other in the stated order.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0097516" y="6362442"/>
            <a:ext cx="579104" cy="459145"/>
            <a:chOff x="10097516" y="6362442"/>
            <a:chExt cx="579104" cy="4591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516" y="6362442"/>
              <a:ext cx="462963" cy="4572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262222" y="6513810"/>
              <a:ext cx="4143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20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395" y="2690532"/>
            <a:ext cx="5677392" cy="299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3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0685" y="1463039"/>
            <a:ext cx="8342812" cy="626187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HIPPIE</a:t>
            </a:r>
            <a:endParaRPr lang="en-US" sz="3000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0834" y="2028266"/>
            <a:ext cx="8142514" cy="4258492"/>
          </a:xfrm>
        </p:spPr>
        <p:txBody>
          <a:bodyPr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dirty="0" smtClean="0"/>
              <a:t>Filter </a:t>
            </a:r>
            <a:r>
              <a:rPr lang="en-US" sz="1200" b="1" dirty="0"/>
              <a:t>(A): High Confidence </a:t>
            </a:r>
            <a:r>
              <a:rPr lang="en-US" sz="1200" b="1" dirty="0" smtClean="0"/>
              <a:t>Interactions</a:t>
            </a:r>
            <a:endParaRPr lang="en-US" sz="1200" b="1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dirty="0" smtClean="0"/>
              <a:t>Filter </a:t>
            </a:r>
            <a:r>
              <a:rPr lang="en-US" sz="1200" b="1" dirty="0"/>
              <a:t>(B): Colon Tissue </a:t>
            </a:r>
            <a:r>
              <a:rPr lang="en-US" sz="1200" b="1" dirty="0" smtClean="0"/>
              <a:t>Specificity</a:t>
            </a:r>
            <a:endParaRPr lang="en-US" sz="1200" b="1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dirty="0" smtClean="0"/>
              <a:t>Contextual Information</a:t>
            </a:r>
            <a:endParaRPr lang="en-US" sz="1200" b="1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dirty="0" smtClean="0"/>
              <a:t>BRAF </a:t>
            </a:r>
            <a:r>
              <a:rPr lang="en-US" sz="1200" b="1" dirty="0"/>
              <a:t>Mutation </a:t>
            </a:r>
            <a:r>
              <a:rPr lang="en-US" sz="1200" b="1" dirty="0" smtClean="0"/>
              <a:t>Analysis</a:t>
            </a:r>
            <a:endParaRPr lang="en-US" sz="1200" b="1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dirty="0" smtClean="0"/>
              <a:t>Filter </a:t>
            </a:r>
            <a:r>
              <a:rPr lang="en-US" sz="1200" b="1" dirty="0"/>
              <a:t>(C): Shortest Path to Transcription Factors from </a:t>
            </a:r>
            <a:r>
              <a:rPr lang="en-US" sz="1200" b="1" dirty="0" smtClean="0"/>
              <a:t>BRAF</a:t>
            </a:r>
            <a:endParaRPr lang="en-US" sz="1200" b="1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dirty="0" smtClean="0"/>
              <a:t>Final </a:t>
            </a:r>
            <a:r>
              <a:rPr lang="en-US" sz="1200" b="1" dirty="0"/>
              <a:t>Interaction </a:t>
            </a:r>
            <a:r>
              <a:rPr lang="en-US" sz="1200" b="1" dirty="0" smtClean="0"/>
              <a:t>Set</a:t>
            </a:r>
            <a:endParaRPr lang="en-US" sz="1200" b="1" dirty="0"/>
          </a:p>
          <a:p>
            <a:pPr algn="l"/>
            <a:endParaRPr lang="en-US" sz="1600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10097516" y="6362442"/>
            <a:ext cx="579104" cy="459145"/>
            <a:chOff x="10097516" y="6362442"/>
            <a:chExt cx="579104" cy="4591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516" y="6362442"/>
              <a:ext cx="462963" cy="4572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262222" y="6513810"/>
              <a:ext cx="4143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21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513" y="3431182"/>
            <a:ext cx="4663440" cy="338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99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0685" y="1463039"/>
            <a:ext cx="8342812" cy="626187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HIPPIE</a:t>
            </a:r>
            <a:endParaRPr lang="en-US" sz="3000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0834" y="2028266"/>
            <a:ext cx="8142514" cy="4258492"/>
          </a:xfrm>
        </p:spPr>
        <p:txBody>
          <a:bodyPr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dirty="0"/>
              <a:t>Shortest Paths from BRAF to Transcription </a:t>
            </a:r>
            <a:r>
              <a:rPr lang="en-US" sz="1200" b="1" dirty="0" smtClean="0"/>
              <a:t>Factors</a:t>
            </a:r>
            <a:endParaRPr lang="en-US" sz="1200" b="1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dirty="0" smtClean="0"/>
              <a:t>Terminal </a:t>
            </a:r>
            <a:r>
              <a:rPr lang="en-US" sz="1200" b="1" dirty="0"/>
              <a:t>Nodes (Transcription Factors</a:t>
            </a:r>
            <a:r>
              <a:rPr lang="en-US" sz="1200" b="1" dirty="0" smtClean="0"/>
              <a:t>)</a:t>
            </a:r>
            <a:endParaRPr lang="en-US" sz="1200" b="1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dirty="0" smtClean="0"/>
              <a:t>Further </a:t>
            </a:r>
            <a:r>
              <a:rPr lang="en-US" sz="1200" b="1" dirty="0"/>
              <a:t>Analysis Option - Disease </a:t>
            </a:r>
            <a:r>
              <a:rPr lang="en-US" sz="1200" b="1" dirty="0" smtClean="0"/>
              <a:t>Identification</a:t>
            </a:r>
            <a:endParaRPr lang="en-US" sz="1200" b="1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dirty="0" smtClean="0"/>
              <a:t>Tool Utilized</a:t>
            </a:r>
            <a:endParaRPr lang="en-US" sz="1200" b="1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dirty="0" smtClean="0"/>
              <a:t>Interactive Exploration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algn="l"/>
            <a:endParaRPr lang="en-US" sz="1200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10097516" y="6362442"/>
            <a:ext cx="579104" cy="459145"/>
            <a:chOff x="10097516" y="6362442"/>
            <a:chExt cx="579104" cy="4591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516" y="6362442"/>
              <a:ext cx="462963" cy="4572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262222" y="6513810"/>
              <a:ext cx="4143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22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312" y="3034903"/>
            <a:ext cx="4663440" cy="378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3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0685" y="1463039"/>
            <a:ext cx="8342812" cy="626187"/>
          </a:xfrm>
        </p:spPr>
        <p:txBody>
          <a:bodyPr>
            <a:normAutofit/>
          </a:bodyPr>
          <a:lstStyle/>
          <a:p>
            <a:r>
              <a:rPr lang="en-US" sz="3200" b="1" dirty="0" err="1">
                <a:latin typeface="+mn-lt"/>
              </a:rPr>
              <a:t>dcGO</a:t>
            </a:r>
            <a:endParaRPr lang="en-US" sz="3000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0834" y="2028266"/>
            <a:ext cx="8142514" cy="4258492"/>
          </a:xfrm>
        </p:spPr>
        <p:txBody>
          <a:bodyPr>
            <a:noAutofit/>
          </a:bodyPr>
          <a:lstStyle/>
          <a:p>
            <a:pPr algn="l"/>
            <a:endParaRPr lang="en-US" sz="1200" b="1" dirty="0"/>
          </a:p>
          <a:p>
            <a:pPr algn="l"/>
            <a:endParaRPr lang="en-US" sz="1200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10097516" y="6362442"/>
            <a:ext cx="579104" cy="459145"/>
            <a:chOff x="10097516" y="6362442"/>
            <a:chExt cx="579104" cy="4591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516" y="6362442"/>
              <a:ext cx="462963" cy="4572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262222" y="6513810"/>
              <a:ext cx="4143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23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274" y="2305594"/>
            <a:ext cx="7923074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1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0685" y="1463039"/>
            <a:ext cx="8342812" cy="626187"/>
          </a:xfrm>
        </p:spPr>
        <p:txBody>
          <a:bodyPr>
            <a:normAutofit/>
          </a:bodyPr>
          <a:lstStyle/>
          <a:p>
            <a:r>
              <a:rPr lang="en-US" sz="3200" b="1" dirty="0" err="1">
                <a:latin typeface="+mn-lt"/>
              </a:rPr>
              <a:t>dcGO</a:t>
            </a:r>
            <a:endParaRPr lang="en-US" sz="3000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0834" y="2028266"/>
            <a:ext cx="8142514" cy="4258492"/>
          </a:xfrm>
        </p:spPr>
        <p:txBody>
          <a:bodyPr>
            <a:noAutofit/>
          </a:bodyPr>
          <a:lstStyle/>
          <a:p>
            <a:pPr algn="l"/>
            <a:endParaRPr lang="en-US" sz="1200" b="1" dirty="0"/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bg1"/>
                </a:solidFill>
              </a:rPr>
              <a:t>Modular Design of Proteins:</a:t>
            </a:r>
          </a:p>
          <a:p>
            <a:pPr algn="l">
              <a:lnSpc>
                <a:spcPct val="100000"/>
              </a:lnSpc>
            </a:pPr>
            <a:r>
              <a:rPr lang="en-US" sz="1000" b="1" dirty="0" smtClean="0"/>
              <a:t>Proteins </a:t>
            </a:r>
            <a:r>
              <a:rPr lang="en-US" sz="1000" b="1" dirty="0"/>
              <a:t>exhibit a modular design.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bg1"/>
                </a:solidFill>
              </a:rPr>
              <a:t>Contribution of Protein Domains:</a:t>
            </a:r>
          </a:p>
          <a:p>
            <a:pPr algn="l">
              <a:lnSpc>
                <a:spcPct val="100000"/>
              </a:lnSpc>
            </a:pPr>
            <a:r>
              <a:rPr lang="en-US" sz="1000" b="1" dirty="0" smtClean="0"/>
              <a:t>Protein </a:t>
            </a:r>
            <a:r>
              <a:rPr lang="en-US" sz="1000" b="1" dirty="0"/>
              <a:t>domains play a crucial role in understanding proteomic data.</a:t>
            </a:r>
          </a:p>
          <a:p>
            <a:pPr algn="l">
              <a:lnSpc>
                <a:spcPct val="100000"/>
              </a:lnSpc>
            </a:pPr>
            <a:r>
              <a:rPr lang="en-US" sz="1000" b="1" dirty="0"/>
              <a:t>Their contributions can be structural, evolutionary, and functional.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bg1"/>
                </a:solidFill>
              </a:rPr>
              <a:t>Ontological Terms and Protein Domains:</a:t>
            </a:r>
          </a:p>
          <a:p>
            <a:pPr algn="l">
              <a:lnSpc>
                <a:spcPct val="100000"/>
              </a:lnSpc>
            </a:pPr>
            <a:r>
              <a:rPr lang="en-US" sz="1000" b="1" dirty="0" smtClean="0"/>
              <a:t>Instead </a:t>
            </a:r>
            <a:r>
              <a:rPr lang="en-US" sz="1000" b="1" dirty="0"/>
              <a:t>of associating ontological terms solely with full-length proteins, it is beneficial to associate terms with protein domains.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bg1"/>
                </a:solidFill>
              </a:rPr>
              <a:t>Operational Units and Functional Responsibility:</a:t>
            </a:r>
          </a:p>
          <a:p>
            <a:pPr algn="l">
              <a:lnSpc>
                <a:spcPct val="100000"/>
              </a:lnSpc>
            </a:pPr>
            <a:r>
              <a:rPr lang="en-US" sz="1000" b="1" dirty="0" smtClean="0"/>
              <a:t>More </a:t>
            </a:r>
            <a:r>
              <a:rPr lang="en-US" sz="1000" b="1" dirty="0"/>
              <a:t>than one domain can function as the operational unit responsible for a particular function.</a:t>
            </a:r>
          </a:p>
          <a:p>
            <a:pPr algn="l">
              <a:lnSpc>
                <a:spcPct val="100000"/>
              </a:lnSpc>
            </a:pPr>
            <a:r>
              <a:rPr lang="en-US" sz="1000" b="1" dirty="0"/>
              <a:t>This can occur through collaboration or interaction at the interface between domains.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bg1"/>
                </a:solidFill>
              </a:rPr>
              <a:t>Associating Terms with Domain Combinations:</a:t>
            </a:r>
          </a:p>
          <a:p>
            <a:pPr algn="l">
              <a:lnSpc>
                <a:spcPct val="100000"/>
              </a:lnSpc>
            </a:pPr>
            <a:r>
              <a:rPr lang="en-US" sz="1000" b="1" dirty="0" smtClean="0"/>
              <a:t>It </a:t>
            </a:r>
            <a:r>
              <a:rPr lang="en-US" sz="1000" b="1" dirty="0"/>
              <a:t>is useful to associate ontological terms not only with individual domains but also with pairs of domains, triplets, and longer supra-domains.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bg1"/>
                </a:solidFill>
              </a:rPr>
              <a:t>Developed Method for Detection:</a:t>
            </a:r>
          </a:p>
          <a:p>
            <a:pPr algn="l">
              <a:lnSpc>
                <a:spcPct val="100000"/>
              </a:lnSpc>
            </a:pPr>
            <a:r>
              <a:rPr lang="en-US" sz="1000" b="1" dirty="0" smtClean="0"/>
              <a:t>A </a:t>
            </a:r>
            <a:r>
              <a:rPr lang="en-US" sz="1000" b="1" dirty="0"/>
              <a:t>general method has been developed to detect functional and phenotypic signals.</a:t>
            </a:r>
          </a:p>
          <a:p>
            <a:pPr algn="l">
              <a:lnSpc>
                <a:spcPct val="100000"/>
              </a:lnSpc>
            </a:pPr>
            <a:r>
              <a:rPr lang="en-US" sz="1000" b="1" dirty="0"/>
              <a:t>This method is based on gene/protein-level annotations and can be explained at the protein domain (and their combinations) levels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0097516" y="6362442"/>
            <a:ext cx="579104" cy="459145"/>
            <a:chOff x="10097516" y="6362442"/>
            <a:chExt cx="579104" cy="4591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516" y="6362442"/>
              <a:ext cx="462963" cy="4572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262222" y="6513810"/>
              <a:ext cx="4143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24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626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0685" y="1463039"/>
            <a:ext cx="8342812" cy="626187"/>
          </a:xfrm>
        </p:spPr>
        <p:txBody>
          <a:bodyPr>
            <a:normAutofit/>
          </a:bodyPr>
          <a:lstStyle/>
          <a:p>
            <a:r>
              <a:rPr lang="en-US" sz="3200" b="1" dirty="0" err="1">
                <a:latin typeface="+mn-lt"/>
              </a:rPr>
              <a:t>dcGO</a:t>
            </a:r>
            <a:endParaRPr lang="en-US" sz="3000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0834" y="2028266"/>
            <a:ext cx="8142514" cy="4258492"/>
          </a:xfrm>
        </p:spPr>
        <p:txBody>
          <a:bodyPr>
            <a:no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Source of Domain </a:t>
            </a:r>
            <a:r>
              <a:rPr lang="en-US" sz="1200" b="1" dirty="0" smtClean="0"/>
              <a:t>Classifications</a:t>
            </a:r>
            <a:endParaRPr lang="en-US" sz="1200" b="1" dirty="0"/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 smtClean="0"/>
              <a:t>Focus Levels</a:t>
            </a:r>
            <a:endParaRPr lang="en-US" sz="1200" b="1" dirty="0"/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 smtClean="0"/>
              <a:t>Criteria </a:t>
            </a:r>
            <a:r>
              <a:rPr lang="en-US" sz="1200" b="1" dirty="0"/>
              <a:t>for Superfamily </a:t>
            </a:r>
            <a:r>
              <a:rPr lang="en-US" sz="1200" b="1" dirty="0" smtClean="0"/>
              <a:t>Level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 smtClean="0"/>
              <a:t>Detection </a:t>
            </a:r>
            <a:r>
              <a:rPr lang="en-US" sz="1200" b="1" dirty="0"/>
              <a:t>and Classification in </a:t>
            </a:r>
            <a:r>
              <a:rPr lang="en-US" sz="1200" b="1" dirty="0" smtClean="0"/>
              <a:t>SUPERFAMILY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 smtClean="0"/>
              <a:t>Representation </a:t>
            </a:r>
            <a:r>
              <a:rPr lang="en-US" sz="1200" b="1" dirty="0"/>
              <a:t>of </a:t>
            </a:r>
            <a:r>
              <a:rPr lang="en-US" sz="1200" b="1" dirty="0" smtClean="0"/>
              <a:t>Proteins</a:t>
            </a:r>
            <a:endParaRPr lang="en-US" sz="1200" b="1" dirty="0"/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 smtClean="0"/>
              <a:t>Hierarchy </a:t>
            </a:r>
            <a:r>
              <a:rPr lang="en-US" sz="1200" b="1" dirty="0"/>
              <a:t>within </a:t>
            </a:r>
            <a:r>
              <a:rPr lang="en-US" sz="1200" b="1" dirty="0" err="1" smtClean="0"/>
              <a:t>Superfamilies</a:t>
            </a:r>
            <a:endParaRPr lang="en-US" sz="1200" b="1" dirty="0"/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 smtClean="0"/>
              <a:t>Co-occurrence </a:t>
            </a:r>
            <a:r>
              <a:rPr lang="en-US" sz="1200" b="1" dirty="0"/>
              <a:t>and </a:t>
            </a:r>
            <a:r>
              <a:rPr lang="en-US" sz="1200" b="1" dirty="0" smtClean="0"/>
              <a:t>Co-evolution</a:t>
            </a:r>
            <a:endParaRPr lang="en-US" sz="1200" b="1" dirty="0"/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 smtClean="0"/>
              <a:t>Supra-domains Definition</a:t>
            </a:r>
            <a:endParaRPr lang="en-US" sz="1200" b="1" dirty="0"/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 smtClean="0"/>
              <a:t>Domain </a:t>
            </a:r>
            <a:r>
              <a:rPr lang="en-US" sz="1200" b="1" dirty="0"/>
              <a:t>Architecture </a:t>
            </a:r>
            <a:r>
              <a:rPr lang="en-US" sz="1200" b="1" dirty="0" smtClean="0"/>
              <a:t>Representation</a:t>
            </a:r>
            <a:endParaRPr lang="en-US" sz="1200" b="1" dirty="0"/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 smtClean="0"/>
              <a:t>Exclusion </a:t>
            </a:r>
            <a:r>
              <a:rPr lang="en-US" sz="1200" b="1" dirty="0"/>
              <a:t>of Gaps in </a:t>
            </a:r>
            <a:r>
              <a:rPr lang="en-US" sz="1200" b="1" dirty="0" smtClean="0"/>
              <a:t>Supra-domains</a:t>
            </a:r>
          </a:p>
          <a:p>
            <a:pPr algn="l">
              <a:lnSpc>
                <a:spcPct val="100000"/>
              </a:lnSpc>
            </a:pPr>
            <a:endParaRPr lang="en-US" sz="1000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10097516" y="6362442"/>
            <a:ext cx="579104" cy="459145"/>
            <a:chOff x="10097516" y="6362442"/>
            <a:chExt cx="579104" cy="4591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516" y="6362442"/>
              <a:ext cx="462963" cy="4572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262222" y="6513810"/>
              <a:ext cx="4143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25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655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0685" y="1463039"/>
            <a:ext cx="8342812" cy="626187"/>
          </a:xfrm>
        </p:spPr>
        <p:txBody>
          <a:bodyPr>
            <a:normAutofit/>
          </a:bodyPr>
          <a:lstStyle/>
          <a:p>
            <a:r>
              <a:rPr lang="en-US" sz="3200" b="1" dirty="0" err="1">
                <a:latin typeface="+mn-lt"/>
              </a:rPr>
              <a:t>dcGO</a:t>
            </a:r>
            <a:endParaRPr lang="en-US" sz="3000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0834" y="2028266"/>
            <a:ext cx="8142514" cy="425849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chemeClr val="bg1"/>
                </a:solidFill>
              </a:rPr>
              <a:t>E</a:t>
            </a:r>
            <a:r>
              <a:rPr lang="en-US" sz="1600" b="1" dirty="0" smtClean="0">
                <a:solidFill>
                  <a:schemeClr val="bg1"/>
                </a:solidFill>
              </a:rPr>
              <a:t>xample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0097516" y="6362442"/>
            <a:ext cx="579104" cy="459145"/>
            <a:chOff x="10097516" y="6362442"/>
            <a:chExt cx="579104" cy="4591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516" y="6362442"/>
              <a:ext cx="462963" cy="4572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262222" y="6513810"/>
              <a:ext cx="4143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26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508" y="2519103"/>
            <a:ext cx="7863840" cy="376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9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0685" y="1463039"/>
            <a:ext cx="8342812" cy="626187"/>
          </a:xfrm>
        </p:spPr>
        <p:txBody>
          <a:bodyPr>
            <a:normAutofit/>
          </a:bodyPr>
          <a:lstStyle/>
          <a:p>
            <a:r>
              <a:rPr lang="en-US" sz="3200" b="1" dirty="0" err="1">
                <a:latin typeface="+mn-lt"/>
              </a:rPr>
              <a:t>MatrisomeDB</a:t>
            </a:r>
            <a:endParaRPr lang="en-US" sz="3000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0834" y="2028266"/>
            <a:ext cx="8142514" cy="425849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endParaRPr lang="en-US" sz="1800" dirty="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0097516" y="6362442"/>
            <a:ext cx="579104" cy="459145"/>
            <a:chOff x="10097516" y="6362442"/>
            <a:chExt cx="579104" cy="4591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516" y="6362442"/>
              <a:ext cx="462963" cy="4572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262222" y="6513810"/>
              <a:ext cx="4143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27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682" y="2145832"/>
            <a:ext cx="5555418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26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0685" y="1463039"/>
            <a:ext cx="8342812" cy="626187"/>
          </a:xfrm>
        </p:spPr>
        <p:txBody>
          <a:bodyPr>
            <a:normAutofit/>
          </a:bodyPr>
          <a:lstStyle/>
          <a:p>
            <a:r>
              <a:rPr lang="en-US" sz="3200" b="1" dirty="0" err="1">
                <a:latin typeface="+mn-lt"/>
              </a:rPr>
              <a:t>MatrisomeDB</a:t>
            </a:r>
            <a:endParaRPr lang="en-US" sz="3000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0834" y="2028266"/>
            <a:ext cx="8142514" cy="4258492"/>
          </a:xfrm>
        </p:spPr>
        <p:txBody>
          <a:bodyPr>
            <a:noAutofit/>
          </a:bodyPr>
          <a:lstStyle/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200" dirty="0" smtClean="0">
              <a:solidFill>
                <a:schemeClr val="bg1"/>
              </a:solidFill>
            </a:endParaRP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/>
                </a:solidFill>
              </a:rPr>
              <a:t>Database </a:t>
            </a:r>
            <a:r>
              <a:rPr lang="en-US" sz="1200" dirty="0">
                <a:solidFill>
                  <a:schemeClr val="bg1"/>
                </a:solidFill>
              </a:rPr>
              <a:t>Overview:</a:t>
            </a:r>
          </a:p>
          <a:p>
            <a:pPr algn="l">
              <a:lnSpc>
                <a:spcPct val="100000"/>
              </a:lnSpc>
            </a:pPr>
            <a:r>
              <a:rPr lang="en-US" sz="1200" dirty="0" err="1" smtClean="0"/>
              <a:t>MatrisomeDB</a:t>
            </a:r>
            <a:r>
              <a:rPr lang="en-US" sz="1200" dirty="0" smtClean="0"/>
              <a:t> </a:t>
            </a:r>
            <a:r>
              <a:rPr lang="en-US" sz="1200" dirty="0"/>
              <a:t>is a searchable database integrating experimental proteomic data on extracellular matrix (ECM) composition in normal and diseased tissues.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Entry Details:</a:t>
            </a:r>
          </a:p>
          <a:p>
            <a:pPr algn="l">
              <a:lnSpc>
                <a:spcPct val="100000"/>
              </a:lnSpc>
            </a:pPr>
            <a:r>
              <a:rPr lang="en-US" sz="1200" dirty="0" smtClean="0"/>
              <a:t>Each </a:t>
            </a:r>
            <a:r>
              <a:rPr lang="en-US" sz="1200" dirty="0"/>
              <a:t>entry provides information on the tissues where it was detected.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Coverage </a:t>
            </a:r>
            <a:r>
              <a:rPr lang="en-US" sz="1200" dirty="0" smtClean="0">
                <a:solidFill>
                  <a:schemeClr val="bg1"/>
                </a:solidFill>
              </a:rPr>
              <a:t>Map</a:t>
            </a:r>
            <a:endParaRPr lang="en-US" sz="1200" dirty="0">
              <a:solidFill>
                <a:schemeClr val="bg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-US" sz="1200" dirty="0" smtClean="0"/>
              <a:t>A </a:t>
            </a:r>
            <a:r>
              <a:rPr lang="en-US" sz="1200" dirty="0"/>
              <a:t>coverage map illustrates detected peptides for each entry.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Post-Translational Modifications: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/>
                </a:solidFill>
              </a:rPr>
              <a:t>Cross-Referencing</a:t>
            </a:r>
            <a:endParaRPr lang="en-US" sz="1200" dirty="0">
              <a:solidFill>
                <a:schemeClr val="bg1"/>
              </a:solidFill>
            </a:endParaRP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/>
                </a:solidFill>
              </a:rPr>
              <a:t>2019 </a:t>
            </a:r>
            <a:r>
              <a:rPr lang="en-US" sz="1200" dirty="0">
                <a:solidFill>
                  <a:schemeClr val="bg1"/>
                </a:solidFill>
              </a:rPr>
              <a:t>Release </a:t>
            </a:r>
            <a:r>
              <a:rPr lang="en-US" sz="1200" dirty="0" smtClean="0">
                <a:solidFill>
                  <a:schemeClr val="bg1"/>
                </a:solidFill>
              </a:rPr>
              <a:t>Collaboration</a:t>
            </a:r>
            <a:endParaRPr lang="en-US" sz="1200" dirty="0">
              <a:solidFill>
                <a:schemeClr val="bg1"/>
              </a:solidFill>
            </a:endParaRP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/>
                </a:solidFill>
              </a:rPr>
              <a:t>2022 </a:t>
            </a:r>
            <a:r>
              <a:rPr lang="en-US" sz="1200" dirty="0">
                <a:solidFill>
                  <a:schemeClr val="bg1"/>
                </a:solidFill>
              </a:rPr>
              <a:t>Release (</a:t>
            </a:r>
            <a:r>
              <a:rPr lang="en-US" sz="1200" dirty="0" err="1">
                <a:solidFill>
                  <a:schemeClr val="bg1"/>
                </a:solidFill>
              </a:rPr>
              <a:t>MatrisomeDB</a:t>
            </a:r>
            <a:r>
              <a:rPr lang="en-US" sz="1200" dirty="0">
                <a:solidFill>
                  <a:schemeClr val="bg1"/>
                </a:solidFill>
              </a:rPr>
              <a:t> 2.0) </a:t>
            </a:r>
            <a:r>
              <a:rPr lang="en-US" sz="1200" dirty="0" smtClean="0">
                <a:solidFill>
                  <a:schemeClr val="bg1"/>
                </a:solidFill>
              </a:rPr>
              <a:t>Features</a:t>
            </a: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0097516" y="6362442"/>
            <a:ext cx="579104" cy="459145"/>
            <a:chOff x="10097516" y="6362442"/>
            <a:chExt cx="579104" cy="4591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516" y="6362442"/>
              <a:ext cx="462963" cy="4572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262222" y="6513810"/>
              <a:ext cx="4143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28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254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0685" y="1463039"/>
            <a:ext cx="8342812" cy="626187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+mn-lt"/>
              </a:rPr>
              <a:t>Key resources</a:t>
            </a:r>
            <a:endParaRPr lang="en-US" sz="3000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0834" y="2325188"/>
            <a:ext cx="8142514" cy="4258492"/>
          </a:xfrm>
        </p:spPr>
        <p:txBody>
          <a:bodyPr>
            <a:no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 err="1" smtClean="0"/>
              <a:t>TmAlphaFold</a:t>
            </a:r>
            <a:endParaRPr lang="en-US" sz="1400" b="1" dirty="0" smtClean="0"/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 err="1" smtClean="0"/>
              <a:t>BioGRID</a:t>
            </a:r>
            <a:endParaRPr lang="en-US" sz="1400" b="1" dirty="0" smtClean="0"/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/>
              <a:t>HIPPIE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 err="1" smtClean="0"/>
              <a:t>dcGO</a:t>
            </a:r>
            <a:endParaRPr lang="en-US" sz="1400" b="1" dirty="0" smtClean="0"/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 err="1" smtClean="0"/>
              <a:t>MatrisomeDB</a:t>
            </a:r>
            <a:endParaRPr lang="en-US" sz="1400" b="1" dirty="0" smtClean="0"/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DEPICTER2</a:t>
            </a:r>
            <a:endParaRPr lang="en-US" sz="1400" dirty="0"/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 err="1"/>
              <a:t>DescribePROT</a:t>
            </a:r>
            <a:r>
              <a:rPr lang="en-US" sz="1400" dirty="0"/>
              <a:t/>
            </a:r>
            <a:br>
              <a:rPr lang="en-US" sz="1400" dirty="0"/>
            </a:br>
            <a:endParaRPr lang="en-US" sz="1400" dirty="0" smtClean="0">
              <a:solidFill>
                <a:schemeClr val="bg1"/>
              </a:solidFill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0097516" y="6362442"/>
            <a:ext cx="487419" cy="459105"/>
            <a:chOff x="10097516" y="6362442"/>
            <a:chExt cx="487419" cy="45910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516" y="6362442"/>
              <a:ext cx="462963" cy="4572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294287" y="6452215"/>
              <a:ext cx="2906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2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286" y="2325188"/>
            <a:ext cx="4263074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0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0685" y="1463039"/>
            <a:ext cx="8342812" cy="626187"/>
          </a:xfrm>
        </p:spPr>
        <p:txBody>
          <a:bodyPr>
            <a:normAutofit/>
          </a:bodyPr>
          <a:lstStyle/>
          <a:p>
            <a:r>
              <a:rPr lang="en-US" sz="3200" b="1" dirty="0" err="1">
                <a:latin typeface="+mn-lt"/>
              </a:rPr>
              <a:t>MatrisomeDB</a:t>
            </a:r>
            <a:endParaRPr lang="en-US" sz="3000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0834" y="2028266"/>
            <a:ext cx="8142514" cy="425849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 smtClean="0">
                <a:solidFill>
                  <a:schemeClr val="bg1"/>
                </a:solidFill>
              </a:rPr>
              <a:t>Result</a:t>
            </a:r>
            <a:endParaRPr lang="en-US" sz="18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endParaRPr lang="en-US" sz="1800" b="1" dirty="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0097516" y="6362442"/>
            <a:ext cx="579104" cy="459145"/>
            <a:chOff x="10097516" y="6362442"/>
            <a:chExt cx="579104" cy="4591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516" y="6362442"/>
              <a:ext cx="462963" cy="4572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262222" y="6513810"/>
              <a:ext cx="4143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29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814" y="2420152"/>
            <a:ext cx="3123025" cy="17373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417" y="2891998"/>
            <a:ext cx="4328014" cy="10058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729" y="4406187"/>
            <a:ext cx="3383280" cy="18633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904" y="4233783"/>
            <a:ext cx="3749040" cy="203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72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0685" y="1463039"/>
            <a:ext cx="8342812" cy="626187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DEPICTER2</a:t>
            </a:r>
            <a:endParaRPr lang="en-US" sz="3200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0834" y="2028266"/>
            <a:ext cx="8142514" cy="425849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endParaRPr lang="en-US" sz="1800" b="1" dirty="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0097516" y="6362442"/>
            <a:ext cx="579104" cy="459145"/>
            <a:chOff x="10097516" y="6362442"/>
            <a:chExt cx="579104" cy="4591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516" y="6362442"/>
              <a:ext cx="462963" cy="4572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262222" y="6513810"/>
              <a:ext cx="4143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30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215" y="2089226"/>
            <a:ext cx="5753752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0685" y="1463039"/>
            <a:ext cx="8342812" cy="626187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DEPICTER2</a:t>
            </a:r>
            <a:endParaRPr lang="en-US" sz="3200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0834" y="2028266"/>
            <a:ext cx="8142514" cy="4258492"/>
          </a:xfrm>
        </p:spPr>
        <p:txBody>
          <a:bodyPr>
            <a:noAutofit/>
          </a:bodyPr>
          <a:lstStyle/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a-IR" sz="1400" b="1" dirty="0" smtClean="0"/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a-IR" sz="1400" b="1" dirty="0"/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/>
              <a:t>Server </a:t>
            </a:r>
            <a:r>
              <a:rPr lang="en-US" sz="1400" b="1" dirty="0"/>
              <a:t>Type: Computational platform or online tool.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Prediction Target 1: Intrinsically disordered regions in protein sequences.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Prediction Target 2: Disordered linkers connecting structured domains.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Prediction Target 3: Disordered binding regions involved in interactions.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Purpose: Analyzing protein sequences for intrinsic disorder-related features.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0097516" y="6362442"/>
            <a:ext cx="579104" cy="459145"/>
            <a:chOff x="10097516" y="6362442"/>
            <a:chExt cx="579104" cy="4591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516" y="6362442"/>
              <a:ext cx="462963" cy="4572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262222" y="6513810"/>
              <a:ext cx="4143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sz="1400" dirty="0" smtClean="0">
                  <a:solidFill>
                    <a:schemeClr val="bg1"/>
                  </a:solidFill>
                </a:rPr>
                <a:t>31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391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0685" y="1463039"/>
            <a:ext cx="8342812" cy="626187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DEPICTER2</a:t>
            </a:r>
            <a:endParaRPr lang="en-US" sz="3200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0834" y="2028266"/>
            <a:ext cx="8142514" cy="4258492"/>
          </a:xfrm>
        </p:spPr>
        <p:txBody>
          <a:bodyPr>
            <a:noAutofit/>
          </a:bodyPr>
          <a:lstStyle/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a-IR" sz="1400" b="1" dirty="0" smtClean="0"/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a-IR" sz="1400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10097516" y="6362442"/>
            <a:ext cx="579104" cy="459145"/>
            <a:chOff x="10097516" y="6362442"/>
            <a:chExt cx="579104" cy="4591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516" y="6362442"/>
              <a:ext cx="462963" cy="4572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262222" y="6513810"/>
              <a:ext cx="4143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sz="1400" dirty="0" smtClean="0">
                  <a:solidFill>
                    <a:schemeClr val="bg1"/>
                  </a:solidFill>
                </a:rPr>
                <a:t>32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861" y="2216130"/>
            <a:ext cx="6601439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0685" y="1463039"/>
            <a:ext cx="8342812" cy="626187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DEPICTER2</a:t>
            </a:r>
            <a:endParaRPr lang="en-US" sz="3200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0834" y="2028266"/>
            <a:ext cx="8142514" cy="4258492"/>
          </a:xfrm>
        </p:spPr>
        <p:txBody>
          <a:bodyPr>
            <a:noAutofit/>
          </a:bodyPr>
          <a:lstStyle/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a-IR" sz="1400" b="1" dirty="0" smtClean="0"/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a-IR" sz="1400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10097516" y="6362442"/>
            <a:ext cx="579104" cy="459145"/>
            <a:chOff x="10097516" y="6362442"/>
            <a:chExt cx="579104" cy="4591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516" y="6362442"/>
              <a:ext cx="462963" cy="4572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262222" y="6513810"/>
              <a:ext cx="4143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sz="1400" dirty="0" smtClean="0">
                  <a:solidFill>
                    <a:schemeClr val="bg1"/>
                  </a:solidFill>
                </a:rPr>
                <a:t>33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115" y="2374432"/>
            <a:ext cx="7691951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1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0685" y="1463039"/>
            <a:ext cx="8342812" cy="626187"/>
          </a:xfrm>
        </p:spPr>
        <p:txBody>
          <a:bodyPr>
            <a:normAutofit/>
          </a:bodyPr>
          <a:lstStyle/>
          <a:p>
            <a:r>
              <a:rPr lang="en-US" sz="3200" b="1" dirty="0" err="1" smtClean="0">
                <a:latin typeface="+mn-lt"/>
              </a:rPr>
              <a:t>DescribePROT</a:t>
            </a:r>
            <a:endParaRPr lang="en-US" sz="3200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0834" y="2028266"/>
            <a:ext cx="8142514" cy="4258492"/>
          </a:xfrm>
        </p:spPr>
        <p:txBody>
          <a:bodyPr>
            <a:noAutofit/>
          </a:bodyPr>
          <a:lstStyle/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a-IR" sz="1400" b="1" dirty="0" smtClean="0"/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a-IR" sz="1400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10097516" y="6362442"/>
            <a:ext cx="579104" cy="459145"/>
            <a:chOff x="10097516" y="6362442"/>
            <a:chExt cx="579104" cy="4591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516" y="6362442"/>
              <a:ext cx="462963" cy="4572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262222" y="6513810"/>
              <a:ext cx="4143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sz="1400" dirty="0" smtClean="0">
                  <a:solidFill>
                    <a:schemeClr val="bg1"/>
                  </a:solidFill>
                </a:rPr>
                <a:t>34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371" y="2043200"/>
            <a:ext cx="6949440" cy="451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31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0685" y="1463039"/>
            <a:ext cx="8342812" cy="626187"/>
          </a:xfrm>
        </p:spPr>
        <p:txBody>
          <a:bodyPr>
            <a:normAutofit/>
          </a:bodyPr>
          <a:lstStyle/>
          <a:p>
            <a:r>
              <a:rPr lang="en-US" sz="3200" b="1" dirty="0" err="1" smtClean="0">
                <a:latin typeface="+mn-lt"/>
              </a:rPr>
              <a:t>DescribePROT</a:t>
            </a:r>
            <a:endParaRPr lang="en-US" sz="3200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0834" y="2089226"/>
            <a:ext cx="8142514" cy="4258492"/>
          </a:xfrm>
        </p:spPr>
        <p:txBody>
          <a:bodyPr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dirty="0"/>
              <a:t>Database Focus: Predicted amino acid-level descriptors of structure and function of proteins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dirty="0" smtClean="0"/>
              <a:t>Sequence </a:t>
            </a:r>
            <a:r>
              <a:rPr lang="en-US" sz="1200" b="1" dirty="0"/>
              <a:t>Conservation</a:t>
            </a:r>
            <a:endParaRPr lang="en-US" sz="12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dirty="0"/>
              <a:t>Position-Specific Scoring Matrix (PSSM)</a:t>
            </a:r>
            <a:endParaRPr lang="en-US" sz="12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dirty="0"/>
              <a:t>Secondary </a:t>
            </a:r>
            <a:r>
              <a:rPr lang="en-US" sz="1200" b="1" dirty="0" smtClean="0"/>
              <a:t>Structure: </a:t>
            </a:r>
            <a:r>
              <a:rPr lang="en-US" sz="1200" dirty="0"/>
              <a:t>84.2%</a:t>
            </a:r>
            <a:endParaRPr lang="en-US" sz="12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dirty="0"/>
              <a:t>Solvent </a:t>
            </a:r>
            <a:r>
              <a:rPr lang="en-US" sz="1200" b="1" dirty="0" smtClean="0"/>
              <a:t>Accessibility: </a:t>
            </a:r>
            <a:r>
              <a:rPr lang="en-US" sz="1200" dirty="0"/>
              <a:t>Pearson’s Correlation Coefficient (PCC</a:t>
            </a:r>
            <a:r>
              <a:rPr lang="en-US" sz="1200" dirty="0" smtClean="0"/>
              <a:t>)</a:t>
            </a:r>
            <a:endParaRPr lang="en-US" sz="12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dirty="0"/>
              <a:t>Intrinsic </a:t>
            </a:r>
            <a:r>
              <a:rPr lang="en-US" sz="1200" b="1" dirty="0" smtClean="0"/>
              <a:t>Disorder: </a:t>
            </a:r>
            <a:r>
              <a:rPr lang="en-US" sz="1200" dirty="0"/>
              <a:t>AUC = 0.81</a:t>
            </a:r>
            <a:endParaRPr lang="en-US" sz="12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dirty="0"/>
              <a:t>Disordered </a:t>
            </a:r>
            <a:r>
              <a:rPr lang="en-US" sz="1200" b="1" dirty="0" smtClean="0"/>
              <a:t>Linkers: </a:t>
            </a:r>
            <a:r>
              <a:rPr lang="en-US" sz="1200" dirty="0"/>
              <a:t>Characteristic Curve (AUC), securing AUC = 0.72</a:t>
            </a:r>
            <a:endParaRPr lang="en-US" sz="12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dirty="0"/>
              <a:t>Signal </a:t>
            </a:r>
            <a:r>
              <a:rPr lang="en-US" sz="1200" b="1" dirty="0" smtClean="0"/>
              <a:t>Peptides: </a:t>
            </a:r>
            <a:r>
              <a:rPr lang="en-US" sz="1200" dirty="0"/>
              <a:t>Matthew’s Correlation Coefficient (MCC), showing high predictive quality (MCC ranges between 0.890 and 0.981)</a:t>
            </a:r>
            <a:endParaRPr lang="en-US" sz="12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dirty="0" err="1"/>
              <a:t>MoRFs</a:t>
            </a:r>
            <a:r>
              <a:rPr lang="en-US" sz="1200" b="1" dirty="0"/>
              <a:t> (Molecular Recognition Features</a:t>
            </a:r>
            <a:r>
              <a:rPr lang="en-US" sz="1200" b="1" dirty="0" smtClean="0"/>
              <a:t>): </a:t>
            </a:r>
            <a:r>
              <a:rPr lang="en-US" sz="1200" dirty="0"/>
              <a:t>AUC of 0.87</a:t>
            </a:r>
            <a:endParaRPr lang="en-US" sz="12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dirty="0"/>
              <a:t>Interactions with </a:t>
            </a:r>
            <a:r>
              <a:rPr lang="en-US" sz="1200" b="1" dirty="0" smtClean="0"/>
              <a:t>Proteins: </a:t>
            </a:r>
            <a:r>
              <a:rPr lang="en-US" sz="1200" dirty="0"/>
              <a:t>AUCs between 0.64 and </a:t>
            </a:r>
            <a:r>
              <a:rPr lang="en-US" sz="1200" dirty="0" smtClean="0"/>
              <a:t>0.72</a:t>
            </a:r>
            <a:endParaRPr lang="en-US" sz="12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dirty="0"/>
              <a:t>Interactions with </a:t>
            </a:r>
            <a:r>
              <a:rPr lang="en-US" sz="1200" b="1" dirty="0" smtClean="0"/>
              <a:t>DNA: </a:t>
            </a:r>
            <a:r>
              <a:rPr lang="en-US" sz="1200" dirty="0"/>
              <a:t>AUC = 0.78</a:t>
            </a:r>
            <a:endParaRPr lang="en-US" sz="1200" b="1" dirty="0" smtClean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dirty="0" smtClean="0"/>
              <a:t>Interactions </a:t>
            </a:r>
            <a:r>
              <a:rPr lang="en-US" sz="1200" b="1" dirty="0"/>
              <a:t>with </a:t>
            </a:r>
            <a:r>
              <a:rPr lang="en-US" sz="1200" b="1" dirty="0" smtClean="0"/>
              <a:t>RNAs: </a:t>
            </a:r>
            <a:r>
              <a:rPr lang="en-US" sz="1200" dirty="0"/>
              <a:t>AUC = </a:t>
            </a:r>
            <a:r>
              <a:rPr lang="en-US" sz="1200" dirty="0" smtClean="0"/>
              <a:t>0.68</a:t>
            </a:r>
            <a:endParaRPr lang="en-US" sz="1200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10097516" y="6362442"/>
            <a:ext cx="579104" cy="459145"/>
            <a:chOff x="10097516" y="6362442"/>
            <a:chExt cx="579104" cy="4591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516" y="6362442"/>
              <a:ext cx="462963" cy="4572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262222" y="6513810"/>
              <a:ext cx="4143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sz="1400" dirty="0" smtClean="0">
                  <a:solidFill>
                    <a:schemeClr val="bg1"/>
                  </a:solidFill>
                </a:rPr>
                <a:t>3</a:t>
              </a:r>
              <a:r>
                <a:rPr lang="en-US" sz="1400" dirty="0" smtClean="0">
                  <a:solidFill>
                    <a:schemeClr val="bg1"/>
                  </a:solidFill>
                </a:rPr>
                <a:t>5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213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0685" y="1463039"/>
            <a:ext cx="8342812" cy="626187"/>
          </a:xfrm>
        </p:spPr>
        <p:txBody>
          <a:bodyPr>
            <a:normAutofit/>
          </a:bodyPr>
          <a:lstStyle/>
          <a:p>
            <a:r>
              <a:rPr lang="en-US" sz="3200" b="1" dirty="0" err="1" smtClean="0">
                <a:latin typeface="+mn-lt"/>
              </a:rPr>
              <a:t>DescribePROT</a:t>
            </a:r>
            <a:endParaRPr lang="en-US" sz="3200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0834" y="2089226"/>
            <a:ext cx="8142514" cy="4258492"/>
          </a:xfrm>
        </p:spPr>
        <p:txBody>
          <a:bodyPr>
            <a:noAutofit/>
          </a:bodyPr>
          <a:lstStyle/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200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10097516" y="6362442"/>
            <a:ext cx="579104" cy="459145"/>
            <a:chOff x="10097516" y="6362442"/>
            <a:chExt cx="579104" cy="4591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516" y="6362442"/>
              <a:ext cx="462963" cy="4572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262222" y="6513810"/>
              <a:ext cx="4143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3</a:t>
              </a:r>
              <a:r>
                <a:rPr lang="en-US" sz="1400" dirty="0" smtClean="0">
                  <a:solidFill>
                    <a:schemeClr val="bg1"/>
                  </a:solidFill>
                </a:rPr>
                <a:t>6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155" y="2715413"/>
            <a:ext cx="6943872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8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0685" y="1463039"/>
            <a:ext cx="8342812" cy="626187"/>
          </a:xfrm>
        </p:spPr>
        <p:txBody>
          <a:bodyPr>
            <a:normAutofit/>
          </a:bodyPr>
          <a:lstStyle/>
          <a:p>
            <a:r>
              <a:rPr lang="en-US" sz="3200" b="1" dirty="0" err="1" smtClean="0">
                <a:latin typeface="+mn-lt"/>
              </a:rPr>
              <a:t>DescribePROT</a:t>
            </a:r>
            <a:endParaRPr lang="en-US" sz="3200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0834" y="2089226"/>
            <a:ext cx="8142514" cy="4258492"/>
          </a:xfrm>
        </p:spPr>
        <p:txBody>
          <a:bodyPr>
            <a:noAutofit/>
          </a:bodyPr>
          <a:lstStyle/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200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10097516" y="6362442"/>
            <a:ext cx="579104" cy="459145"/>
            <a:chOff x="10097516" y="6362442"/>
            <a:chExt cx="579104" cy="4591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516" y="6362442"/>
              <a:ext cx="462963" cy="4572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262222" y="6513810"/>
              <a:ext cx="4143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3</a:t>
              </a:r>
              <a:r>
                <a:rPr lang="en-US" sz="1400" dirty="0">
                  <a:solidFill>
                    <a:schemeClr val="bg1"/>
                  </a:solidFill>
                </a:rPr>
                <a:t>7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175" y="2005969"/>
            <a:ext cx="7315200" cy="459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3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0685" y="1463039"/>
            <a:ext cx="8342812" cy="626187"/>
          </a:xfrm>
        </p:spPr>
        <p:txBody>
          <a:bodyPr>
            <a:normAutofit/>
          </a:bodyPr>
          <a:lstStyle/>
          <a:p>
            <a:r>
              <a:rPr lang="en-US" sz="3200" b="1" dirty="0" err="1" smtClean="0">
                <a:latin typeface="+mn-lt"/>
              </a:rPr>
              <a:t>DescribePROT</a:t>
            </a:r>
            <a:endParaRPr lang="en-US" sz="3200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0834" y="2089226"/>
            <a:ext cx="8142514" cy="4258492"/>
          </a:xfrm>
        </p:spPr>
        <p:txBody>
          <a:bodyPr>
            <a:noAutofit/>
          </a:bodyPr>
          <a:lstStyle/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200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10097516" y="6362442"/>
            <a:ext cx="579104" cy="459145"/>
            <a:chOff x="10097516" y="6362442"/>
            <a:chExt cx="579104" cy="4591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516" y="6362442"/>
              <a:ext cx="462963" cy="4572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262222" y="6513810"/>
              <a:ext cx="4143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38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531" y="2089226"/>
            <a:ext cx="6675120" cy="437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77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0685" y="1463039"/>
            <a:ext cx="8342812" cy="626187"/>
          </a:xfrm>
        </p:spPr>
        <p:txBody>
          <a:bodyPr>
            <a:normAutofit/>
          </a:bodyPr>
          <a:lstStyle/>
          <a:p>
            <a:r>
              <a:rPr lang="en-US" sz="3200" b="1" dirty="0" err="1"/>
              <a:t>TmAlphaFold</a:t>
            </a:r>
            <a:r>
              <a:rPr lang="en-US" sz="3200" b="1" dirty="0"/>
              <a:t> </a:t>
            </a:r>
            <a:endParaRPr lang="en-US" sz="3000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0834" y="2325188"/>
            <a:ext cx="8142514" cy="4258492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400" dirty="0"/>
              <a:t/>
            </a:r>
            <a:br>
              <a:rPr lang="en-US" sz="1400" dirty="0"/>
            </a:br>
            <a:endParaRPr lang="en-US" sz="1400" dirty="0" smtClean="0">
              <a:solidFill>
                <a:schemeClr val="bg1"/>
              </a:solidFill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0097516" y="6362442"/>
            <a:ext cx="487419" cy="459105"/>
            <a:chOff x="10097516" y="6362442"/>
            <a:chExt cx="487419" cy="45910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516" y="6362442"/>
              <a:ext cx="462963" cy="4572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294287" y="6452215"/>
              <a:ext cx="2906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046" y="2260708"/>
            <a:ext cx="8129302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1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0685" y="1463039"/>
            <a:ext cx="8342812" cy="626187"/>
          </a:xfrm>
        </p:spPr>
        <p:txBody>
          <a:bodyPr>
            <a:normAutofit/>
          </a:bodyPr>
          <a:lstStyle/>
          <a:p>
            <a:endParaRPr lang="en-US" sz="3000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0834" y="1647825"/>
            <a:ext cx="8142514" cy="4638933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1800" b="1" dirty="0">
                <a:solidFill>
                  <a:schemeClr val="bg1"/>
                </a:solidFill>
              </a:rPr>
              <a:t>Gratitude to Prof. Francisco J. </a:t>
            </a:r>
            <a:r>
              <a:rPr lang="en-US" sz="1800" b="1" dirty="0" err="1">
                <a:solidFill>
                  <a:schemeClr val="bg1"/>
                </a:solidFill>
              </a:rPr>
              <a:t>Enguita</a:t>
            </a:r>
            <a:r>
              <a:rPr lang="en-US" sz="1800" b="1" dirty="0">
                <a:solidFill>
                  <a:schemeClr val="bg1"/>
                </a:solidFill>
              </a:rPr>
              <a:t> at Lisbon Medical School, University of Lisbon, Portugal, for generously granting permission to use his protein </a:t>
            </a:r>
            <a:r>
              <a:rPr lang="en-US" sz="1800" b="1" dirty="0" smtClean="0">
                <a:solidFill>
                  <a:schemeClr val="bg1"/>
                </a:solidFill>
              </a:rPr>
              <a:t>images.</a:t>
            </a:r>
          </a:p>
          <a:p>
            <a:pPr algn="l">
              <a:lnSpc>
                <a:spcPct val="100000"/>
              </a:lnSpc>
            </a:pPr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851" y="2384830"/>
            <a:ext cx="3840480" cy="390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5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0685" y="1463039"/>
            <a:ext cx="8342812" cy="626187"/>
          </a:xfrm>
        </p:spPr>
        <p:txBody>
          <a:bodyPr>
            <a:normAutofit/>
          </a:bodyPr>
          <a:lstStyle/>
          <a:p>
            <a:r>
              <a:rPr lang="en-US" sz="3200" b="1" dirty="0" err="1"/>
              <a:t>TmAlphaFold</a:t>
            </a:r>
            <a:r>
              <a:rPr lang="en-US" sz="3200" b="1" dirty="0"/>
              <a:t> </a:t>
            </a:r>
            <a:endParaRPr lang="en-US" sz="3000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0834" y="2325188"/>
            <a:ext cx="8142514" cy="425849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 smtClean="0">
                <a:solidFill>
                  <a:schemeClr val="bg1"/>
                </a:solidFill>
              </a:rPr>
              <a:t>Transmembrane proteins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Cell membrane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Molecular transport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Signal transmission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Structural integrity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Lipid bilayer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Cellular processes</a:t>
            </a:r>
            <a:endParaRPr lang="en-US" sz="1400" b="1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10097516" y="6362442"/>
            <a:ext cx="487419" cy="459105"/>
            <a:chOff x="10097516" y="6362442"/>
            <a:chExt cx="487419" cy="45910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516" y="6362442"/>
              <a:ext cx="462963" cy="4572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294287" y="6452215"/>
              <a:ext cx="2906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00" y="2887722"/>
            <a:ext cx="4632960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5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0685" y="1463039"/>
            <a:ext cx="8342812" cy="626187"/>
          </a:xfrm>
        </p:spPr>
        <p:txBody>
          <a:bodyPr>
            <a:normAutofit/>
          </a:bodyPr>
          <a:lstStyle/>
          <a:p>
            <a:r>
              <a:rPr lang="en-US" sz="3200" b="1" dirty="0" err="1"/>
              <a:t>TmAlphaFold</a:t>
            </a:r>
            <a:r>
              <a:rPr lang="en-US" sz="3200" b="1" dirty="0"/>
              <a:t> </a:t>
            </a:r>
            <a:endParaRPr lang="en-US" sz="3000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0834" y="2325188"/>
            <a:ext cx="8142514" cy="4258492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800" dirty="0"/>
              <a:t> </a:t>
            </a:r>
            <a:r>
              <a:rPr lang="en-US" sz="1800" dirty="0">
                <a:solidFill>
                  <a:schemeClr val="bg1"/>
                </a:solidFill>
              </a:rPr>
              <a:t>Search </a:t>
            </a:r>
            <a:r>
              <a:rPr lang="en-US" sz="1800" dirty="0" smtClean="0">
                <a:solidFill>
                  <a:schemeClr val="bg1"/>
                </a:solidFill>
              </a:rPr>
              <a:t>modes: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Gene name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 err="1"/>
              <a:t>UniProt</a:t>
            </a:r>
            <a:r>
              <a:rPr lang="en-US" sz="1400" b="1" dirty="0"/>
              <a:t> Accession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 err="1"/>
              <a:t>UniProt</a:t>
            </a:r>
            <a:r>
              <a:rPr lang="en-US" sz="1400" b="1" dirty="0"/>
              <a:t> ID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Species</a:t>
            </a:r>
            <a:endParaRPr lang="en-US" sz="1400" b="1" dirty="0" smtClean="0"/>
          </a:p>
          <a:p>
            <a:pPr algn="l">
              <a:lnSpc>
                <a:spcPct val="150000"/>
              </a:lnSpc>
            </a:pPr>
            <a:r>
              <a:rPr lang="en-US" sz="1800" dirty="0" smtClean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0097516" y="6362442"/>
            <a:ext cx="487419" cy="459105"/>
            <a:chOff x="10097516" y="6362442"/>
            <a:chExt cx="487419" cy="45910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516" y="6362442"/>
              <a:ext cx="462963" cy="4572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294287" y="6452215"/>
              <a:ext cx="2906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5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041" y="3904960"/>
            <a:ext cx="5832259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24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0685" y="1463039"/>
            <a:ext cx="8342812" cy="626187"/>
          </a:xfrm>
        </p:spPr>
        <p:txBody>
          <a:bodyPr>
            <a:normAutofit/>
          </a:bodyPr>
          <a:lstStyle/>
          <a:p>
            <a:r>
              <a:rPr lang="en-US" sz="3200" b="1" dirty="0" err="1"/>
              <a:t>TmAlphaFold</a:t>
            </a:r>
            <a:r>
              <a:rPr lang="en-US" sz="3200" b="1" dirty="0"/>
              <a:t> </a:t>
            </a:r>
            <a:endParaRPr lang="en-US" sz="3000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0834" y="2325188"/>
            <a:ext cx="8142514" cy="4258492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800" dirty="0"/>
              <a:t> </a:t>
            </a:r>
            <a:r>
              <a:rPr lang="en-US" sz="1800" dirty="0">
                <a:solidFill>
                  <a:schemeClr val="bg1"/>
                </a:solidFill>
              </a:rPr>
              <a:t>Search results</a:t>
            </a:r>
            <a:r>
              <a:rPr lang="en-US" sz="1800" dirty="0" smtClean="0">
                <a:solidFill>
                  <a:schemeClr val="bg1"/>
                </a:solidFill>
              </a:rPr>
              <a:t>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50" b="1" dirty="0"/>
              <a:t>Protein name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50" b="1" dirty="0"/>
              <a:t>Gene name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50" b="1" dirty="0"/>
              <a:t>Organism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50" b="1" dirty="0" err="1"/>
              <a:t>UniProt</a:t>
            </a:r>
            <a:r>
              <a:rPr lang="en-US" sz="1350" b="1" dirty="0"/>
              <a:t> AC (</a:t>
            </a:r>
            <a:r>
              <a:rPr lang="en-US" sz="1350" b="1" dirty="0" err="1"/>
              <a:t>UniProt</a:t>
            </a:r>
            <a:r>
              <a:rPr lang="en-US" sz="1350" b="1" dirty="0"/>
              <a:t> Accession)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50" b="1" dirty="0" err="1"/>
              <a:t>AlphaFold</a:t>
            </a:r>
            <a:r>
              <a:rPr lang="en-US" sz="1350" b="1" dirty="0"/>
              <a:t> Database hyperlink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50" b="1" dirty="0"/>
              <a:t>PDB-EBI hyperlink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50" b="1" dirty="0"/>
              <a:t>Filter options (organism, quality of the structure, topology prediction evidence, number of transmembrane helices)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50" b="1" dirty="0"/>
              <a:t>Navigation bar (on the left side) for further filtering and navigation</a:t>
            </a:r>
            <a:endParaRPr lang="en-US" sz="1350" b="1" dirty="0" smtClean="0"/>
          </a:p>
          <a:p>
            <a:pPr algn="l">
              <a:lnSpc>
                <a:spcPct val="150000"/>
              </a:lnSpc>
            </a:pPr>
            <a:r>
              <a:rPr lang="en-US" sz="1800" dirty="0" smtClean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0097516" y="6362442"/>
            <a:ext cx="487419" cy="459105"/>
            <a:chOff x="10097516" y="6362442"/>
            <a:chExt cx="487419" cy="45910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516" y="6362442"/>
              <a:ext cx="462963" cy="4572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294287" y="6452215"/>
              <a:ext cx="2906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6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513" y="2089226"/>
            <a:ext cx="2349872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0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0685" y="1463039"/>
            <a:ext cx="8342812" cy="626187"/>
          </a:xfrm>
        </p:spPr>
        <p:txBody>
          <a:bodyPr>
            <a:normAutofit/>
          </a:bodyPr>
          <a:lstStyle/>
          <a:p>
            <a:r>
              <a:rPr lang="en-US" sz="3200" b="1" dirty="0" err="1"/>
              <a:t>TmAlphaFold</a:t>
            </a:r>
            <a:r>
              <a:rPr lang="en-US" sz="3200" b="1" dirty="0"/>
              <a:t> </a:t>
            </a:r>
            <a:endParaRPr lang="en-US" sz="3000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0834" y="2325188"/>
            <a:ext cx="8142514" cy="4258492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800" dirty="0"/>
              <a:t> </a:t>
            </a:r>
            <a:r>
              <a:rPr lang="en-US" sz="1800" dirty="0">
                <a:solidFill>
                  <a:schemeClr val="bg1"/>
                </a:solidFill>
              </a:rPr>
              <a:t>Protein </a:t>
            </a:r>
            <a:r>
              <a:rPr lang="en-US" sz="1800" dirty="0" smtClean="0">
                <a:solidFill>
                  <a:schemeClr val="bg1"/>
                </a:solidFill>
              </a:rPr>
              <a:t>page: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/>
              <a:t>Information panel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/>
              <a:t>Topology panel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b="1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10097516" y="6362442"/>
            <a:ext cx="487419" cy="459105"/>
            <a:chOff x="10097516" y="6362442"/>
            <a:chExt cx="487419" cy="45910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516" y="6362442"/>
              <a:ext cx="462963" cy="4572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294287" y="6452215"/>
              <a:ext cx="2906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503" y="4067687"/>
            <a:ext cx="3931920" cy="21698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091" y="2214154"/>
            <a:ext cx="3764002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9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0685" y="1463039"/>
            <a:ext cx="8342812" cy="626187"/>
          </a:xfrm>
        </p:spPr>
        <p:txBody>
          <a:bodyPr>
            <a:normAutofit/>
          </a:bodyPr>
          <a:lstStyle/>
          <a:p>
            <a:r>
              <a:rPr lang="en-US" sz="3200" b="1" dirty="0" err="1"/>
              <a:t>TmAlphaFold</a:t>
            </a:r>
            <a:r>
              <a:rPr lang="en-US" sz="3200" b="1" dirty="0"/>
              <a:t> </a:t>
            </a:r>
            <a:endParaRPr lang="en-US" sz="3000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0834" y="2325188"/>
            <a:ext cx="8142514" cy="4258492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800" dirty="0"/>
              <a:t> </a:t>
            </a:r>
            <a:r>
              <a:rPr lang="en-US" sz="1800" dirty="0">
                <a:solidFill>
                  <a:schemeClr val="bg1"/>
                </a:solidFill>
              </a:rPr>
              <a:t>Protein </a:t>
            </a:r>
            <a:r>
              <a:rPr lang="en-US" sz="1800" dirty="0" smtClean="0">
                <a:solidFill>
                  <a:schemeClr val="bg1"/>
                </a:solidFill>
              </a:rPr>
              <a:t>page: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3D structure panel</a:t>
            </a:r>
            <a:endParaRPr lang="en-US" sz="1400" b="1" dirty="0" smtClean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Evaluation </a:t>
            </a:r>
            <a:r>
              <a:rPr lang="en-US" sz="1400" b="1" dirty="0" smtClean="0"/>
              <a:t>panel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b="1" dirty="0" smtClean="0"/>
          </a:p>
          <a:p>
            <a:pPr algn="l">
              <a:lnSpc>
                <a:spcPct val="150000"/>
              </a:lnSpc>
            </a:pPr>
            <a:endParaRPr lang="en-US" sz="1400" b="1" dirty="0" smtClean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b="1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10097516" y="6362442"/>
            <a:ext cx="487419" cy="459105"/>
            <a:chOff x="10097516" y="6362442"/>
            <a:chExt cx="487419" cy="45910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516" y="6362442"/>
              <a:ext cx="462963" cy="4572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294287" y="6452215"/>
              <a:ext cx="2906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8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505" y="4049901"/>
            <a:ext cx="4192028" cy="21945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633" y="3904918"/>
            <a:ext cx="3193057" cy="233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7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1074</TotalTime>
  <Words>888</Words>
  <Application>Microsoft Office PowerPoint</Application>
  <PresentationFormat>Widescreen</PresentationFormat>
  <Paragraphs>222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Introduction to Protein Databases: Part1</vt:lpstr>
      <vt:lpstr>Importance of protein databases in research</vt:lpstr>
      <vt:lpstr>Key resources</vt:lpstr>
      <vt:lpstr>TmAlphaFold </vt:lpstr>
      <vt:lpstr>TmAlphaFold </vt:lpstr>
      <vt:lpstr>TmAlphaFold </vt:lpstr>
      <vt:lpstr>TmAlphaFold </vt:lpstr>
      <vt:lpstr>TmAlphaFold </vt:lpstr>
      <vt:lpstr>TmAlphaFold </vt:lpstr>
      <vt:lpstr>TmAlphaFold </vt:lpstr>
      <vt:lpstr>BioGRID</vt:lpstr>
      <vt:lpstr>BioGRID</vt:lpstr>
      <vt:lpstr>BioGRID</vt:lpstr>
      <vt:lpstr>BioGRID</vt:lpstr>
      <vt:lpstr>BioGRID</vt:lpstr>
      <vt:lpstr>BioGRID</vt:lpstr>
      <vt:lpstr>BioGRID</vt:lpstr>
      <vt:lpstr>BioGRID</vt:lpstr>
      <vt:lpstr>BioGRID</vt:lpstr>
      <vt:lpstr>HIPPIE</vt:lpstr>
      <vt:lpstr>HIPPIE</vt:lpstr>
      <vt:lpstr>HIPPIE</vt:lpstr>
      <vt:lpstr>HIPPIE</vt:lpstr>
      <vt:lpstr>dcGO</vt:lpstr>
      <vt:lpstr>dcGO</vt:lpstr>
      <vt:lpstr>dcGO</vt:lpstr>
      <vt:lpstr>dcGO</vt:lpstr>
      <vt:lpstr>MatrisomeDB</vt:lpstr>
      <vt:lpstr>MatrisomeDB</vt:lpstr>
      <vt:lpstr>MatrisomeDB</vt:lpstr>
      <vt:lpstr>DEPICTER2</vt:lpstr>
      <vt:lpstr>DEPICTER2</vt:lpstr>
      <vt:lpstr>DEPICTER2</vt:lpstr>
      <vt:lpstr>DEPICTER2</vt:lpstr>
      <vt:lpstr>DescribePROT</vt:lpstr>
      <vt:lpstr>DescribePROT</vt:lpstr>
      <vt:lpstr>DescribePROT</vt:lpstr>
      <vt:lpstr>DescribePROT</vt:lpstr>
      <vt:lpstr>DescribePROT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Fereshteh</dc:creator>
  <cp:lastModifiedBy>Fereshteh</cp:lastModifiedBy>
  <cp:revision>158</cp:revision>
  <dcterms:created xsi:type="dcterms:W3CDTF">2023-10-19T10:53:50Z</dcterms:created>
  <dcterms:modified xsi:type="dcterms:W3CDTF">2023-11-12T17:37:36Z</dcterms:modified>
</cp:coreProperties>
</file>